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4208-BCFF-E7E9-A30E-9F26518F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51BA8-21F2-D434-45E4-78E59B61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3B98E-0C93-2B3D-80A1-491F0005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8E9F-C10C-C1B2-1564-9F380132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3773-B8DB-7C44-9090-73473A18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DD31-97EA-9316-6468-4FC8BF36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D11BA-B315-5B4E-1647-8860692C5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92B0F-9D99-23D9-BCDA-23C8645C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D3E25-62C9-62F4-EC68-5EB9D70A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5E41C-1A9A-E8C8-D3AE-DFFE4728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9D3BA-149E-5A8D-3F68-8750F8A6D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4CECE-C381-6ED9-3C7A-71719067C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4E79B-A5E7-9982-9C66-14E7AFDB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49A43-46C5-040C-1C2F-2879F6B0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2E80-35BC-EC04-1647-F15EECBE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1E64F2-E261-4401-8B69-4759DC01297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D001-CBA9-32F9-06A7-E27CA4A4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0A55C-88BC-2C5A-1FDE-F3DFEF697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C56A-B59A-FA10-0EEE-FFD0206F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73118-4FB3-2FEA-F007-C9C2D644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D92A-5401-58A8-8742-1CB724B2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D652-B8CD-3130-C214-7329F26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622A1-C227-3F5F-A5EC-A5FF5EFE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D6FF7-7E7C-EEB6-37CA-60B7875B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43120-0FA9-E025-9687-BB20D13D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BEA4-0C7F-74E9-55B9-1323C97B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100C-4700-CF16-4BE1-40E796B6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B725-CF07-3FB8-37A5-037E89D98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D302D-D341-E17B-7CAF-F97E7DB4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AB139-12DC-DA13-C6C2-ED0C6E3E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4240E-A0DE-345C-3CAF-7FC0B007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AB804-F4B3-FDD2-4B8A-2EEFA7F7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9DD9-9927-DF87-67FE-0D7B1429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DF9C8-BF25-9B48-83B1-F15683DD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7C8D2-03F2-0DDD-69B3-70B6C245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D6ABE-59DF-5D4E-3A19-332A1EA96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44642-A72B-0344-2FE1-5D61B881D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F91D6-CC4C-5CD2-ECC3-EBEC6A69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ADDEC-0CCE-88EF-527A-5F5BBB6C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580A8-75C9-6EAF-029B-990E9201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8B5C-DD53-74BF-1437-17E7DB6E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39E17-68A1-77E6-5DE2-A3936DD6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F5DB-EF20-F71D-A06E-D89C4E52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C6C5F-067A-E1DC-A039-845B20BF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B7DA6-7DB1-9C34-5839-5581631E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D610D-7162-3562-8C1D-DB7ADA78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D22E9-E480-D795-77AA-ED5559A3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2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BAF1-8A74-BE8E-8A19-5E92B3BF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4EDD-DC12-AF2B-1CC1-89259C6D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9E850-44B5-E9CA-8C56-FB86E9756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C8B77-FCA5-C9DD-F56E-1B26530C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9D5D6-087D-1ADC-121D-2719BD5D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D9E99-E7D3-AD10-CDEF-B6A8BE74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8DF4-CF15-CBCA-FB28-C9215FAD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6A620-CEB5-A713-A434-B548D0910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624B2-8C2F-5134-7271-5409AC0F8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B0FC6-5D99-79DF-9694-1874B1EC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B8330-21F2-C32D-40EB-F04E1131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305F6-A3FA-DFF5-BDF2-0C16AF9B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D814D-48B6-8CE6-284E-DEAD30D8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74311-8032-C56F-901E-4C450ED0C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C0CF-814D-5C85-E418-7ABC78E3D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01F3-AFEF-4277-BC43-02977FA0EB4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2C9F1-1383-BF9E-F701-8142CDDB2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9320E-8786-48D1-080B-CF9CB18A5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699F-3F74-419E-B273-ABD28B340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2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iencedirect.com/science/article/pii/S030142151300385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ciencedirect.com/journal/current-research-in-environmental-sustainability" TargetMode="External"/><Relationship Id="rId4" Type="http://schemas.openxmlformats.org/officeDocument/2006/relationships/hyperlink" Target="https://www.sciencedirect.com/science/article/pii/S2666049022000524#s011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F972-4A4A-DEAB-B587-9ED880A28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December Peak Oil Chat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8B5AA-647F-9156-897B-64E740B2F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 Peach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12/4/2024</a:t>
            </a:r>
          </a:p>
        </p:txBody>
      </p:sp>
    </p:spTree>
    <p:extLst>
      <p:ext uri="{BB962C8B-B14F-4D97-AF65-F5344CB8AC3E}">
        <p14:creationId xmlns:p14="http://schemas.microsoft.com/office/powerpoint/2010/main" val="404162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CF8E-FD56-FC20-593E-2249FEB1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Ore Reserves and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8700A-F992-E382-0FC8-D1930A60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331" y="1245106"/>
            <a:ext cx="7124632" cy="5539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AE3C85-551B-37B0-4341-755CD49AFBD2}"/>
              </a:ext>
            </a:extLst>
          </p:cNvPr>
          <p:cNvSpPr txBox="1"/>
          <p:nvPr/>
        </p:nvSpPr>
        <p:spPr>
          <a:xfrm>
            <a:off x="759405" y="5916181"/>
            <a:ext cx="388619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noProof="0" dirty="0"/>
              <a:t>Simon P. Michaux</a:t>
            </a:r>
          </a:p>
          <a:p>
            <a:r>
              <a:rPr lang="it-IT" sz="1400" noProof="0" dirty="0"/>
              <a:t>Associate Professor Mineral Processing &amp; Geometallurgy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336D6-8DB6-4ED2-82AC-99B76BC67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1674524"/>
            <a:ext cx="4248439" cy="42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A50B-0EC7-77A5-0D38-6B90751A1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Rates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647709-32CD-D5CD-1742-7367559C6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59635"/>
              </p:ext>
            </p:extLst>
          </p:nvPr>
        </p:nvGraphicFramePr>
        <p:xfrm>
          <a:off x="1320799" y="1690688"/>
          <a:ext cx="287250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81447400"/>
                    </a:ext>
                  </a:extLst>
                </a:gridCol>
                <a:gridCol w="840509">
                  <a:extLst>
                    <a:ext uri="{9D8B030D-6E8A-4147-A177-3AD203B41FA5}">
                      <a16:colId xmlns:a16="http://schemas.microsoft.com/office/drawing/2014/main" val="4208293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8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6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 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5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Shale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4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6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4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Geothermal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8783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1599D4-B523-3FBC-063D-573795311296}"/>
              </a:ext>
            </a:extLst>
          </p:cNvPr>
          <p:cNvSpPr txBox="1"/>
          <p:nvPr/>
        </p:nvSpPr>
        <p:spPr>
          <a:xfrm>
            <a:off x="5736215" y="4803343"/>
            <a:ext cx="452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Ref: </a:t>
            </a:r>
            <a:r>
              <a:rPr lang="en-US" sz="1400" b="1" dirty="0">
                <a:hlinkClick r:id="rId2"/>
              </a:rPr>
              <a:t>EROI of different fuels and the implications for society</a:t>
            </a:r>
            <a:endParaRPr lang="en-US" sz="1400" b="1" dirty="0"/>
          </a:p>
          <a:p>
            <a:r>
              <a:rPr lang="en-US" sz="1400" dirty="0"/>
              <a:t>Hall, Lambert, Balogh. Energy Policy, Jan 2014.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47D749-3B7C-50B1-BD52-4FBC7A01253C}"/>
                  </a:ext>
                </a:extLst>
              </p:cNvPr>
              <p:cNvSpPr txBox="1"/>
              <p:nvPr/>
            </p:nvSpPr>
            <p:spPr>
              <a:xfrm>
                <a:off x="6194513" y="2175939"/>
                <a:ext cx="2988510" cy="767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EROI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output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input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47D749-3B7C-50B1-BD52-4FBC7A012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513" y="2175939"/>
                <a:ext cx="2988510" cy="767582"/>
              </a:xfrm>
              <a:prstGeom prst="rect">
                <a:avLst/>
              </a:prstGeom>
              <a:blipFill>
                <a:blip r:embed="rId3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E2C07C-8935-0E12-A3FB-FFEFA4841812}"/>
                  </a:ext>
                </a:extLst>
              </p:cNvPr>
              <p:cNvSpPr txBox="1"/>
              <p:nvPr/>
            </p:nvSpPr>
            <p:spPr>
              <a:xfrm>
                <a:off x="5477747" y="2904408"/>
                <a:ext cx="5041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Energy output = Energy rate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Lifetime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E2C07C-8935-0E12-A3FB-FFEFA4841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47" y="2904408"/>
                <a:ext cx="5041893" cy="461665"/>
              </a:xfrm>
              <a:prstGeom prst="rect">
                <a:avLst/>
              </a:prstGeom>
              <a:blipFill>
                <a:blip r:embed="rId4"/>
                <a:stretch>
                  <a:fillRect l="-1935" t="-10526" r="-84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08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8077-93EC-DEFC-C6CD-626AC8D9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D82A-1298-AD7C-766C-9BA479FE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Rates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BEC883-306E-5E1A-EC08-CDFE5AE4B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69714"/>
              </p:ext>
            </p:extLst>
          </p:nvPr>
        </p:nvGraphicFramePr>
        <p:xfrm>
          <a:off x="1320803" y="1690688"/>
          <a:ext cx="418407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174">
                  <a:extLst>
                    <a:ext uri="{9D8B030D-6E8A-4147-A177-3AD203B41FA5}">
                      <a16:colId xmlns:a16="http://schemas.microsoft.com/office/drawing/2014/main" val="881447400"/>
                    </a:ext>
                  </a:extLst>
                </a:gridCol>
                <a:gridCol w="845910">
                  <a:extLst>
                    <a:ext uri="{9D8B030D-6E8A-4147-A177-3AD203B41FA5}">
                      <a16:colId xmlns:a16="http://schemas.microsoft.com/office/drawing/2014/main" val="4208293857"/>
                    </a:ext>
                  </a:extLst>
                </a:gridCol>
                <a:gridCol w="1327986">
                  <a:extLst>
                    <a:ext uri="{9D8B030D-6E8A-4147-A177-3AD203B41FA5}">
                      <a16:colId xmlns:a16="http://schemas.microsoft.com/office/drawing/2014/main" val="2718739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8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6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 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5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Shale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4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6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4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Geothermal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878386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1BF2B395-1358-F809-5A52-F7475AD8EEF0}"/>
              </a:ext>
            </a:extLst>
          </p:cNvPr>
          <p:cNvSpPr/>
          <p:nvPr/>
        </p:nvSpPr>
        <p:spPr>
          <a:xfrm>
            <a:off x="5726545" y="2105891"/>
            <a:ext cx="260931" cy="178261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C33A2FA-4CB7-15C8-EFF0-BE12F3A382A1}"/>
              </a:ext>
            </a:extLst>
          </p:cNvPr>
          <p:cNvSpPr/>
          <p:nvPr/>
        </p:nvSpPr>
        <p:spPr>
          <a:xfrm>
            <a:off x="5726544" y="3987310"/>
            <a:ext cx="260931" cy="178261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1E2BF-4E91-6956-3C71-6C8371500E95}"/>
              </a:ext>
            </a:extLst>
          </p:cNvPr>
          <p:cNvSpPr txBox="1"/>
          <p:nvPr/>
        </p:nvSpPr>
        <p:spPr>
          <a:xfrm>
            <a:off x="6428510" y="2674034"/>
            <a:ext cx="457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from source to endpoint very short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input mostly transportation, refining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25D00-55D6-9574-7C42-93D587B36FBE}"/>
              </a:ext>
            </a:extLst>
          </p:cNvPr>
          <p:cNvSpPr txBox="1"/>
          <p:nvPr/>
        </p:nvSpPr>
        <p:spPr>
          <a:xfrm>
            <a:off x="6428510" y="4555453"/>
            <a:ext cx="4231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lifetimes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input mostly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43058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08A48-FD61-829A-4462-38E1DB89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E4A5-1928-A01C-C252-E8C2AACA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 Rates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240165-3BA0-1BFD-340B-BB3ED908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20638"/>
              </p:ext>
            </p:extLst>
          </p:nvPr>
        </p:nvGraphicFramePr>
        <p:xfrm>
          <a:off x="1320801" y="1690688"/>
          <a:ext cx="553257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657">
                  <a:extLst>
                    <a:ext uri="{9D8B030D-6E8A-4147-A177-3AD203B41FA5}">
                      <a16:colId xmlns:a16="http://schemas.microsoft.com/office/drawing/2014/main" val="881447400"/>
                    </a:ext>
                  </a:extLst>
                </a:gridCol>
                <a:gridCol w="849059">
                  <a:extLst>
                    <a:ext uri="{9D8B030D-6E8A-4147-A177-3AD203B41FA5}">
                      <a16:colId xmlns:a16="http://schemas.microsoft.com/office/drawing/2014/main" val="4208293857"/>
                    </a:ext>
                  </a:extLst>
                </a:gridCol>
                <a:gridCol w="1332930">
                  <a:extLst>
                    <a:ext uri="{9D8B030D-6E8A-4147-A177-3AD203B41FA5}">
                      <a16:colId xmlns:a16="http://schemas.microsoft.com/office/drawing/2014/main" val="2718739209"/>
                    </a:ext>
                  </a:extLst>
                </a:gridCol>
                <a:gridCol w="1332930">
                  <a:extLst>
                    <a:ext uri="{9D8B030D-6E8A-4147-A177-3AD203B41FA5}">
                      <a16:colId xmlns:a16="http://schemas.microsoft.com/office/drawing/2014/main" val="53703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EROI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8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6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0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 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5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Shale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4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26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Hydro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75.0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42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Geothermal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878386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D88CFBB2-FA84-0D24-991A-DA0F3236416E}"/>
              </a:ext>
            </a:extLst>
          </p:cNvPr>
          <p:cNvSpPr/>
          <p:nvPr/>
        </p:nvSpPr>
        <p:spPr>
          <a:xfrm>
            <a:off x="6991927" y="2105891"/>
            <a:ext cx="260931" cy="103447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6B034D3-781D-F58E-8B4E-419931321094}"/>
              </a:ext>
            </a:extLst>
          </p:cNvPr>
          <p:cNvSpPr/>
          <p:nvPr/>
        </p:nvSpPr>
        <p:spPr>
          <a:xfrm>
            <a:off x="6991926" y="3232727"/>
            <a:ext cx="260931" cy="253720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BEA82-FCF8-BA9F-AF49-BDB0760B616E}"/>
              </a:ext>
            </a:extLst>
          </p:cNvPr>
          <p:cNvSpPr txBox="1"/>
          <p:nvPr/>
        </p:nvSpPr>
        <p:spPr>
          <a:xfrm>
            <a:off x="7527636" y="2438461"/>
            <a:ext cx="28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EROI rate ~ 20-30?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0AAD6-620C-F1C3-ECAA-3E0049A64A41}"/>
              </a:ext>
            </a:extLst>
          </p:cNvPr>
          <p:cNvSpPr txBox="1"/>
          <p:nvPr/>
        </p:nvSpPr>
        <p:spPr>
          <a:xfrm>
            <a:off x="7527636" y="4316661"/>
            <a:ext cx="358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long-term viable energy sources</a:t>
            </a:r>
          </a:p>
        </p:txBody>
      </p:sp>
    </p:spTree>
    <p:extLst>
      <p:ext uri="{BB962C8B-B14F-4D97-AF65-F5344CB8AC3E}">
        <p14:creationId xmlns:p14="http://schemas.microsoft.com/office/powerpoint/2010/main" val="313004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2223-EDF2-143F-168B-1F971EE9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Discoveries and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8A40A-5EA6-D7DC-52CF-CFA4E0F6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8" y="1404508"/>
            <a:ext cx="4814138" cy="4814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281B7-5FD2-053F-5EF7-FD3E9FD5E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55" y="1404508"/>
            <a:ext cx="4675274" cy="4675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D33AE-BFEF-573A-DB5C-F0EE33437B4A}"/>
              </a:ext>
            </a:extLst>
          </p:cNvPr>
          <p:cNvSpPr txBox="1"/>
          <p:nvPr/>
        </p:nvSpPr>
        <p:spPr>
          <a:xfrm>
            <a:off x="1948872" y="6185098"/>
            <a:ext cx="88358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Ref: </a:t>
            </a:r>
            <a:r>
              <a:rPr lang="en-US" sz="1400" dirty="0">
                <a:hlinkClick r:id="rId4"/>
              </a:rPr>
              <a:t>How much oil remains for the world to produce? Comparing assessment methods, and separating fact from fiction</a:t>
            </a:r>
            <a:endParaRPr lang="en-US" sz="1400" dirty="0"/>
          </a:p>
          <a:p>
            <a:r>
              <a:rPr lang="en-US" sz="1400" dirty="0" err="1"/>
              <a:t>Laherrere</a:t>
            </a:r>
            <a:r>
              <a:rPr lang="en-US" sz="1400" dirty="0"/>
              <a:t>, Hall, Bentley, </a:t>
            </a:r>
            <a:r>
              <a:rPr lang="en-US" sz="1400" u="sng" dirty="0">
                <a:solidFill>
                  <a:srgbClr val="505050"/>
                </a:solidFill>
                <a:effectLst/>
                <a:hlinkClick r:id="rId5"/>
              </a:rPr>
              <a:t>Current Research in Environmental Sustainability</a:t>
            </a:r>
            <a:r>
              <a:rPr lang="en-US" sz="1400" u="sng" dirty="0">
                <a:solidFill>
                  <a:srgbClr val="505050"/>
                </a:solidFill>
                <a:effectLst/>
              </a:rPr>
              <a:t>, Vol 4 2022.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576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5875-CA0A-0CF8-1042-211AA59F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Discovery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A09CA-8E2B-5D0F-5EA0-D8562C386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14" y="1410387"/>
            <a:ext cx="8293171" cy="4037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2E54D-B309-1AE3-254C-1DC9A5ED5B1D}"/>
              </a:ext>
            </a:extLst>
          </p:cNvPr>
          <p:cNvSpPr txBox="1"/>
          <p:nvPr/>
        </p:nvSpPr>
        <p:spPr>
          <a:xfrm>
            <a:off x="3953163" y="5569544"/>
            <a:ext cx="3976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projected discoveries = 2240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discoveries to date = 2207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production ~ 36 Gb</a:t>
            </a:r>
          </a:p>
        </p:txBody>
      </p:sp>
    </p:spTree>
    <p:extLst>
      <p:ext uri="{BB962C8B-B14F-4D97-AF65-F5344CB8AC3E}">
        <p14:creationId xmlns:p14="http://schemas.microsoft.com/office/powerpoint/2010/main" val="94403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1545-DCDA-16EF-D546-ED6931F0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7FB58-5999-4568-DD5E-0708DD28E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2" y="1217238"/>
            <a:ext cx="5898034" cy="44235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7B78D94-99E3-BA8C-7648-958FC07C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3890" y="1217238"/>
            <a:ext cx="5758034" cy="4423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F19E58-BFEA-339D-6BF4-4AE56A18A0B9}"/>
              </a:ext>
            </a:extLst>
          </p:cNvPr>
          <p:cNvSpPr txBox="1"/>
          <p:nvPr/>
        </p:nvSpPr>
        <p:spPr>
          <a:xfrm>
            <a:off x="1969617" y="5803514"/>
            <a:ext cx="8251575" cy="87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3" dirty="0"/>
              <a:t>“We have used it [energy] to expand the human enterprise and population, knock down forests, destroy and fragment habitats, drive extinctions, and generally threaten the vitality of the planet” – Tom Murphy, UCSD Astrophysics.</a:t>
            </a:r>
          </a:p>
        </p:txBody>
      </p:sp>
    </p:spTree>
    <p:extLst>
      <p:ext uri="{BB962C8B-B14F-4D97-AF65-F5344CB8AC3E}">
        <p14:creationId xmlns:p14="http://schemas.microsoft.com/office/powerpoint/2010/main" val="191175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321</Words>
  <Application>Microsoft Office PowerPoint</Application>
  <PresentationFormat>Widescreen</PresentationFormat>
  <Paragraphs>127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December Peak Oil Chat</vt:lpstr>
      <vt:lpstr>Renewable Ore Reserves and Rates</vt:lpstr>
      <vt:lpstr>Renewable Energy Rates</vt:lpstr>
      <vt:lpstr>Renewable Energy Rates</vt:lpstr>
      <vt:lpstr>Renewable Energy Rates</vt:lpstr>
      <vt:lpstr>Oil Discoveries and Production</vt:lpstr>
      <vt:lpstr>Logistic Discovery Model</vt:lpstr>
      <vt:lpstr>Biodiversity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Peach</dc:creator>
  <cp:lastModifiedBy>John Peach</cp:lastModifiedBy>
  <cp:revision>8</cp:revision>
  <dcterms:created xsi:type="dcterms:W3CDTF">2024-12-02T15:28:35Z</dcterms:created>
  <dcterms:modified xsi:type="dcterms:W3CDTF">2024-12-05T13:34:15Z</dcterms:modified>
</cp:coreProperties>
</file>